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50" autoAdjust="0"/>
  </p:normalViewPr>
  <p:slideViewPr>
    <p:cSldViewPr>
      <p:cViewPr>
        <p:scale>
          <a:sx n="75" d="100"/>
          <a:sy n="75" d="100"/>
        </p:scale>
        <p:origin x="152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7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8523978" y="433652"/>
            <a:ext cx="754322" cy="0"/>
          </a:xfrm>
          <a:prstGeom prst="line">
            <a:avLst/>
          </a:prstGeom>
          <a:ln w="28575" cap="rnd">
            <a:solidFill>
              <a:srgbClr val="D7624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" name="AutoShape 3"/>
          <p:cNvSpPr/>
          <p:nvPr/>
        </p:nvSpPr>
        <p:spPr>
          <a:xfrm rot="5400000">
            <a:off x="1318643" y="4780557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 rot="5400000">
            <a:off x="4776067" y="4767095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" name="AutoShape 5"/>
          <p:cNvSpPr/>
          <p:nvPr/>
        </p:nvSpPr>
        <p:spPr>
          <a:xfrm rot="5400000">
            <a:off x="8021225" y="4767095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" name="AutoShape 6"/>
          <p:cNvSpPr/>
          <p:nvPr/>
        </p:nvSpPr>
        <p:spPr>
          <a:xfrm rot="5400000">
            <a:off x="2998838" y="3382457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oval" w="lg" len="lg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" name="AutoShape 7"/>
          <p:cNvSpPr/>
          <p:nvPr/>
        </p:nvSpPr>
        <p:spPr>
          <a:xfrm rot="5400000">
            <a:off x="6388492" y="3383121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oval" w="lg" len="lg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AutoShape 8"/>
          <p:cNvSpPr/>
          <p:nvPr/>
        </p:nvSpPr>
        <p:spPr>
          <a:xfrm>
            <a:off x="2061705" y="4101607"/>
            <a:ext cx="5619276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901804" y="3502144"/>
            <a:ext cx="1209656" cy="1209656"/>
            <a:chOff x="0" y="0"/>
            <a:chExt cx="495300" cy="4953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5D6C3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12"/>
          <p:cNvGrpSpPr>
            <a:grpSpLocks noChangeAspect="1"/>
          </p:cNvGrpSpPr>
          <p:nvPr/>
        </p:nvGrpSpPr>
        <p:grpSpPr>
          <a:xfrm>
            <a:off x="4337792" y="3492016"/>
            <a:ext cx="1209656" cy="1209656"/>
            <a:chOff x="0" y="0"/>
            <a:chExt cx="495300" cy="4953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D19384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Freeform 14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5" name="Group 15"/>
          <p:cNvGrpSpPr>
            <a:grpSpLocks noChangeAspect="1"/>
          </p:cNvGrpSpPr>
          <p:nvPr/>
        </p:nvGrpSpPr>
        <p:grpSpPr>
          <a:xfrm>
            <a:off x="2621289" y="3502144"/>
            <a:ext cx="1209656" cy="1209656"/>
            <a:chOff x="0" y="0"/>
            <a:chExt cx="495300" cy="4953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BCA7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8" name="Group 18"/>
          <p:cNvGrpSpPr>
            <a:grpSpLocks noChangeAspect="1"/>
          </p:cNvGrpSpPr>
          <p:nvPr/>
        </p:nvGrpSpPr>
        <p:grpSpPr>
          <a:xfrm>
            <a:off x="5956239" y="3492016"/>
            <a:ext cx="1209656" cy="1209656"/>
            <a:chOff x="0" y="0"/>
            <a:chExt cx="495300" cy="4953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E4745C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1" name="Group 21"/>
          <p:cNvGrpSpPr>
            <a:grpSpLocks noChangeAspect="1"/>
          </p:cNvGrpSpPr>
          <p:nvPr/>
        </p:nvGrpSpPr>
        <p:grpSpPr>
          <a:xfrm>
            <a:off x="7582950" y="3492016"/>
            <a:ext cx="1209656" cy="1209656"/>
            <a:chOff x="0" y="0"/>
            <a:chExt cx="495300" cy="4953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C83E21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6257538" y="646443"/>
            <a:ext cx="313626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213"/>
              </a:lnSpc>
            </a:pPr>
            <a:r>
              <a:rPr lang="zh-TW" altLang="en-US" sz="2794" b="1" spc="279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外訓申請</a:t>
            </a:r>
            <a:endParaRPr lang="en-US" altLang="zh-TW" sz="2794" b="1" spc="279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  <a:p>
            <a:pPr algn="r">
              <a:lnSpc>
                <a:spcPts val="3213"/>
              </a:lnSpc>
            </a:pPr>
            <a:r>
              <a:rPr lang="zh-TW" altLang="en-US" sz="2794" b="1" spc="279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與後續請款流程</a:t>
            </a:r>
            <a:endParaRPr lang="en-US" sz="2794" b="1" spc="279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829205" y="5091077"/>
            <a:ext cx="1378657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開課前一周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1145647" y="3887946"/>
            <a:ext cx="724219" cy="417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B88B70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01.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80511" y="3887947"/>
            <a:ext cx="724219" cy="417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</a:t>
            </a:r>
            <a:r>
              <a:rPr lang="en-US" altLang="zh-TW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2</a:t>
            </a:r>
            <a:r>
              <a:rPr lang="en-US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.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785149" y="3931793"/>
            <a:ext cx="881933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spcBef>
                <a:spcPct val="0"/>
              </a:spcBef>
            </a:pPr>
            <a:r>
              <a:rPr lang="zh-TW" altLang="en-US" sz="1200" b="1" dirty="0">
                <a:solidFill>
                  <a:srgbClr val="C87A60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如何填寫</a:t>
            </a:r>
            <a:endParaRPr lang="en-US" altLang="zh-TW" sz="1200" b="1" dirty="0">
              <a:solidFill>
                <a:srgbClr val="C87A60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  <a:p>
            <a:pPr marL="0" lvl="0" indent="0" algn="ctr">
              <a:spcBef>
                <a:spcPct val="0"/>
              </a:spcBef>
            </a:pPr>
            <a:r>
              <a:rPr lang="zh-TW" altLang="en-US" sz="1200" b="1" dirty="0">
                <a:solidFill>
                  <a:srgbClr val="C87A60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外訓申請單</a:t>
            </a:r>
            <a:endParaRPr lang="en-US" sz="1200" b="1" u="none" dirty="0">
              <a:solidFill>
                <a:srgbClr val="C87A60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6198958" y="3887947"/>
            <a:ext cx="724219" cy="4177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</a:t>
            </a:r>
            <a:r>
              <a:rPr lang="en-US" altLang="zh-TW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3</a:t>
            </a:r>
            <a:r>
              <a:rPr lang="en-US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825668" y="3887947"/>
            <a:ext cx="724219" cy="347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zh-TW" altLang="en-US" sz="1400" b="1" u="none" dirty="0">
                <a:solidFill>
                  <a:srgbClr val="C83E2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如何請款</a:t>
            </a:r>
            <a:endParaRPr lang="en-US" sz="1400" b="1" u="none" dirty="0">
              <a:solidFill>
                <a:srgbClr val="C83E21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4034977" y="5125145"/>
            <a:ext cx="184385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實際參訓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5641467" y="2875124"/>
            <a:ext cx="185572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外訓後請款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7210356" y="5077615"/>
            <a:ext cx="198341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表單資料夾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148824" y="5397417"/>
            <a:ext cx="2701317" cy="12132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100" dirty="0">
                <a:solidFill>
                  <a:srgbClr val="301906"/>
                </a:solidFill>
                <a:latin typeface="Kollektif" panose="02020500000000000000" charset="0"/>
                <a:ea typeface="Kollektif"/>
                <a:cs typeface="Kollektif"/>
                <a:sym typeface="Kollektif"/>
              </a:rPr>
              <a:t>提交「外部訓練申請表」</a:t>
            </a:r>
            <a:endParaRPr lang="en-US" altLang="zh-TW" sz="1100" dirty="0">
              <a:solidFill>
                <a:srgbClr val="301906"/>
              </a:solidFill>
              <a:latin typeface="Kollektif" panose="02020500000000000000" charset="0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100" dirty="0">
                <a:solidFill>
                  <a:srgbClr val="301906"/>
                </a:solidFill>
                <a:latin typeface="Kollektif" panose="02020500000000000000" charset="0"/>
                <a:ea typeface="Kollektif"/>
                <a:cs typeface="Kollektif"/>
                <a:sym typeface="Kollektif"/>
              </a:rPr>
              <a:t>說明訓練需求及課後回饋活動方式</a:t>
            </a:r>
            <a:endParaRPr lang="en-US" altLang="zh-TW" sz="1100" dirty="0">
              <a:solidFill>
                <a:srgbClr val="301906"/>
              </a:solidFill>
              <a:latin typeface="Kollektif" panose="02020500000000000000" charset="0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100" dirty="0">
                <a:solidFill>
                  <a:srgbClr val="301906"/>
                </a:solidFill>
                <a:latin typeface="Kollektif" panose="02020500000000000000" charset="0"/>
                <a:ea typeface="Kollektif"/>
                <a:cs typeface="Kollektif"/>
                <a:sym typeface="Kollektif"/>
              </a:rPr>
              <a:t>並檢附訓練課程資訊</a:t>
            </a:r>
            <a:endParaRPr lang="en-US" altLang="zh-TW" sz="1100" dirty="0">
              <a:solidFill>
                <a:srgbClr val="301906"/>
              </a:solidFill>
              <a:latin typeface="Kollektif" panose="02020500000000000000" charset="0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100" b="1" dirty="0">
                <a:solidFill>
                  <a:srgbClr val="301906"/>
                </a:solidFill>
                <a:latin typeface="Kollektif" panose="02020500000000000000" charset="0"/>
              </a:rPr>
              <a:t>若外部訓練每門課程費用達</a:t>
            </a:r>
            <a:r>
              <a:rPr lang="en-US" altLang="zh-TW" sz="1100" b="1" dirty="0">
                <a:solidFill>
                  <a:srgbClr val="301906"/>
                </a:solidFill>
                <a:latin typeface="Kollektif" panose="02020500000000000000" charset="0"/>
              </a:rPr>
              <a:t>NTD 10,001 (</a:t>
            </a:r>
            <a:r>
              <a:rPr lang="zh-TW" altLang="en-US" sz="1100" b="1" dirty="0">
                <a:solidFill>
                  <a:srgbClr val="301906"/>
                </a:solidFill>
                <a:latin typeface="Kollektif" panose="02020500000000000000" charset="0"/>
              </a:rPr>
              <a:t>含</a:t>
            </a:r>
            <a:r>
              <a:rPr lang="en-US" altLang="zh-TW" sz="1100" b="1" dirty="0">
                <a:solidFill>
                  <a:srgbClr val="301906"/>
                </a:solidFill>
                <a:latin typeface="Kollektif" panose="02020500000000000000" charset="0"/>
              </a:rPr>
              <a:t>)</a:t>
            </a:r>
            <a:r>
              <a:rPr lang="zh-TW" altLang="en-US" sz="1100" b="1" dirty="0">
                <a:solidFill>
                  <a:srgbClr val="301906"/>
                </a:solidFill>
                <a:latin typeface="Kollektif" panose="02020500000000000000" charset="0"/>
              </a:rPr>
              <a:t>以上，申請人必須於上課前簽署</a:t>
            </a:r>
            <a:endParaRPr lang="en-US" altLang="zh-TW" sz="1100" b="1" dirty="0">
              <a:solidFill>
                <a:srgbClr val="301906"/>
              </a:solidFill>
              <a:latin typeface="Kollektif" panose="02020500000000000000" charset="0"/>
            </a:endParaRPr>
          </a:p>
          <a:p>
            <a:pPr algn="ctr">
              <a:lnSpc>
                <a:spcPts val="1584"/>
              </a:lnSpc>
            </a:pPr>
            <a:r>
              <a:rPr lang="zh-TW" altLang="en-US" sz="1100" b="1" dirty="0">
                <a:solidFill>
                  <a:srgbClr val="301906"/>
                </a:solidFill>
                <a:latin typeface="Kollektif" panose="02020500000000000000" charset="0"/>
              </a:rPr>
              <a:t>「外部訓練同意書」</a:t>
            </a:r>
            <a:endParaRPr lang="zh-TW" altLang="en-US" sz="1100" b="1" dirty="0">
              <a:solidFill>
                <a:srgbClr val="301906"/>
              </a:solidFill>
              <a:latin typeface="Kollektif" panose="02020500000000000000" charset="0"/>
              <a:sym typeface="Kollektif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3911687" y="5402271"/>
            <a:ext cx="2214051" cy="3944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員工於外部訓練課程結束後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應主動提供證書或結業證明文件</a:t>
            </a:r>
            <a:endParaRPr lang="en-US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5490995" y="2394688"/>
            <a:ext cx="2172059" cy="3944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課後須檢附請款所需相關資料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依會計請款流程進行請款</a:t>
            </a:r>
            <a:endParaRPr lang="en-US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6851406" y="5350456"/>
            <a:ext cx="2701318" cy="16255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找出「廠商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&amp;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員工請款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CR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單」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Vendor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Name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選擇你的名字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Item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選擇費用類型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AMT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輸入金額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Description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輸入外訓內容說明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簽核流程跟外訓申請單一樣，但是最後一關需加上會計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Subrina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Shen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，附件需附上外訓申請單、結訓證明、費用收據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</p:txBody>
      </p:sp>
      <p:sp>
        <p:nvSpPr>
          <p:cNvPr id="41" name="Freeform 41"/>
          <p:cNvSpPr/>
          <p:nvPr/>
        </p:nvSpPr>
        <p:spPr>
          <a:xfrm rot="-2410391">
            <a:off x="8594953" y="1574063"/>
            <a:ext cx="2271071" cy="2553619"/>
          </a:xfrm>
          <a:custGeom>
            <a:avLst/>
            <a:gdLst/>
            <a:ahLst/>
            <a:cxnLst/>
            <a:rect l="l" t="t" r="r" b="b"/>
            <a:pathLst>
              <a:path w="2271071" h="2769599">
                <a:moveTo>
                  <a:pt x="0" y="0"/>
                </a:moveTo>
                <a:lnTo>
                  <a:pt x="2271071" y="0"/>
                </a:lnTo>
                <a:lnTo>
                  <a:pt x="2271071" y="2769599"/>
                </a:lnTo>
                <a:lnTo>
                  <a:pt x="0" y="27695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zh-TW" altLang="en-US"/>
          </a:p>
        </p:txBody>
      </p:sp>
      <p:sp>
        <p:nvSpPr>
          <p:cNvPr id="42" name="Freeform 42"/>
          <p:cNvSpPr/>
          <p:nvPr/>
        </p:nvSpPr>
        <p:spPr>
          <a:xfrm rot="17440992">
            <a:off x="2851905" y="5764750"/>
            <a:ext cx="2271071" cy="2769599"/>
          </a:xfrm>
          <a:custGeom>
            <a:avLst/>
            <a:gdLst/>
            <a:ahLst/>
            <a:cxnLst/>
            <a:rect l="l" t="t" r="r" b="b"/>
            <a:pathLst>
              <a:path w="2271071" h="2769599">
                <a:moveTo>
                  <a:pt x="0" y="0"/>
                </a:moveTo>
                <a:lnTo>
                  <a:pt x="2271071" y="0"/>
                </a:lnTo>
                <a:lnTo>
                  <a:pt x="2271071" y="2769599"/>
                </a:lnTo>
                <a:lnTo>
                  <a:pt x="0" y="27695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zh-TW" altLang="en-US"/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7B1D7FC5-F82F-F19E-C52B-169409F0ECBA}"/>
              </a:ext>
            </a:extLst>
          </p:cNvPr>
          <p:cNvSpPr txBox="1"/>
          <p:nvPr/>
        </p:nvSpPr>
        <p:spPr>
          <a:xfrm>
            <a:off x="2256354" y="2906290"/>
            <a:ext cx="1846647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訓練發展管理辦法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46" name="TextBox 36">
            <a:extLst>
              <a:ext uri="{FF2B5EF4-FFF2-40B4-BE49-F238E27FC236}">
                <a16:creationId xmlns:a16="http://schemas.microsoft.com/office/drawing/2014/main" id="{677B5D6E-52F9-9310-75D7-950E418D63C3}"/>
              </a:ext>
            </a:extLst>
          </p:cNvPr>
          <p:cNvSpPr txBox="1"/>
          <p:nvPr/>
        </p:nvSpPr>
        <p:spPr>
          <a:xfrm>
            <a:off x="2043886" y="2206275"/>
            <a:ext cx="2338252" cy="59952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請於參與課程前詳閱公司管理辦法簽核層級依照核決權限表所訂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簽核流程為：部門主管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Wingdings" panose="05000000000000000000" pitchFamily="2" charset="2"/>
              </a:rPr>
              <a:t>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人資主管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</p:txBody>
      </p:sp>
      <p:pic>
        <p:nvPicPr>
          <p:cNvPr id="50" name="圖片 49">
            <a:extLst>
              <a:ext uri="{FF2B5EF4-FFF2-40B4-BE49-F238E27FC236}">
                <a16:creationId xmlns:a16="http://schemas.microsoft.com/office/drawing/2014/main" id="{254FA4F0-5ACB-CF2E-924B-0CC12B4B64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6153" y="641549"/>
            <a:ext cx="3367047" cy="14927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497C01-38C7-1DC4-7596-460DDC866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A0201C6C-2EEF-852E-CD67-7BEAC20D20F8}"/>
              </a:ext>
            </a:extLst>
          </p:cNvPr>
          <p:cNvSpPr/>
          <p:nvPr/>
        </p:nvSpPr>
        <p:spPr>
          <a:xfrm>
            <a:off x="8523978" y="433652"/>
            <a:ext cx="754322" cy="0"/>
          </a:xfrm>
          <a:prstGeom prst="line">
            <a:avLst/>
          </a:prstGeom>
          <a:ln w="28575" cap="rnd">
            <a:solidFill>
              <a:srgbClr val="D76249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4537FD62-E428-9559-BA67-71AA6E491690}"/>
              </a:ext>
            </a:extLst>
          </p:cNvPr>
          <p:cNvSpPr/>
          <p:nvPr/>
        </p:nvSpPr>
        <p:spPr>
          <a:xfrm rot="5400000">
            <a:off x="845582" y="4436403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B03A1134-1947-CA96-8ADB-A15B1B0EBA95}"/>
              </a:ext>
            </a:extLst>
          </p:cNvPr>
          <p:cNvSpPr/>
          <p:nvPr/>
        </p:nvSpPr>
        <p:spPr>
          <a:xfrm rot="5400000">
            <a:off x="4303006" y="4422941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C9FBA771-7B12-A689-A393-E680BB1A1A23}"/>
              </a:ext>
            </a:extLst>
          </p:cNvPr>
          <p:cNvSpPr/>
          <p:nvPr/>
        </p:nvSpPr>
        <p:spPr>
          <a:xfrm rot="5400000">
            <a:off x="7351038" y="4451308"/>
            <a:ext cx="345392" cy="93049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oval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60265276-D47D-4C25-7FF3-6AA84A0441BC}"/>
              </a:ext>
            </a:extLst>
          </p:cNvPr>
          <p:cNvSpPr/>
          <p:nvPr/>
        </p:nvSpPr>
        <p:spPr>
          <a:xfrm rot="5400000">
            <a:off x="2525777" y="3038303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oval" w="lg" len="lg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CF5A1C04-E0BD-D824-4C9C-FC61EC306404}"/>
              </a:ext>
            </a:extLst>
          </p:cNvPr>
          <p:cNvSpPr/>
          <p:nvPr/>
        </p:nvSpPr>
        <p:spPr>
          <a:xfrm rot="5400000">
            <a:off x="5915431" y="3038967"/>
            <a:ext cx="361681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oval" w="lg" len="lg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6E48269F-64F3-50FE-5C44-4BA1825FE12C}"/>
              </a:ext>
            </a:extLst>
          </p:cNvPr>
          <p:cNvSpPr/>
          <p:nvPr/>
        </p:nvSpPr>
        <p:spPr>
          <a:xfrm>
            <a:off x="1588644" y="3757453"/>
            <a:ext cx="5619276" cy="0"/>
          </a:xfrm>
          <a:prstGeom prst="line">
            <a:avLst/>
          </a:prstGeom>
          <a:ln w="19050" cap="rnd">
            <a:solidFill>
              <a:srgbClr val="30190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9" name="Group 9">
            <a:extLst>
              <a:ext uri="{FF2B5EF4-FFF2-40B4-BE49-F238E27FC236}">
                <a16:creationId xmlns:a16="http://schemas.microsoft.com/office/drawing/2014/main" id="{0E0C91BF-EB83-4940-BA92-C2ED93CAB2C1}"/>
              </a:ext>
            </a:extLst>
          </p:cNvPr>
          <p:cNvGrpSpPr>
            <a:grpSpLocks noChangeAspect="1"/>
          </p:cNvGrpSpPr>
          <p:nvPr/>
        </p:nvGrpSpPr>
        <p:grpSpPr>
          <a:xfrm>
            <a:off x="428743" y="3157990"/>
            <a:ext cx="1209656" cy="1209656"/>
            <a:chOff x="0" y="0"/>
            <a:chExt cx="495300" cy="495300"/>
          </a:xfrm>
        </p:grpSpPr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5E200B6B-3896-7564-5144-7E0186451B3F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5D6C3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9877F2F6-5186-EA6E-CA68-8501D7100BC7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12">
            <a:extLst>
              <a:ext uri="{FF2B5EF4-FFF2-40B4-BE49-F238E27FC236}">
                <a16:creationId xmlns:a16="http://schemas.microsoft.com/office/drawing/2014/main" id="{3BCA1300-BDC8-6ABA-6053-C558686023BB}"/>
              </a:ext>
            </a:extLst>
          </p:cNvPr>
          <p:cNvGrpSpPr>
            <a:grpSpLocks noChangeAspect="1"/>
          </p:cNvGrpSpPr>
          <p:nvPr/>
        </p:nvGrpSpPr>
        <p:grpSpPr>
          <a:xfrm>
            <a:off x="2127364" y="3147862"/>
            <a:ext cx="1209656" cy="1209656"/>
            <a:chOff x="0" y="0"/>
            <a:chExt cx="495300" cy="495300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04597E66-0E0B-00A4-52E2-AB42BFB8750D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D19384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4AD96DF-864A-E8D1-DD5E-8644AC0E6619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5" name="Group 15">
            <a:extLst>
              <a:ext uri="{FF2B5EF4-FFF2-40B4-BE49-F238E27FC236}">
                <a16:creationId xmlns:a16="http://schemas.microsoft.com/office/drawing/2014/main" id="{E4DFB320-A197-510D-9CCF-2631053CC889}"/>
              </a:ext>
            </a:extLst>
          </p:cNvPr>
          <p:cNvGrpSpPr>
            <a:grpSpLocks noChangeAspect="1"/>
          </p:cNvGrpSpPr>
          <p:nvPr/>
        </p:nvGrpSpPr>
        <p:grpSpPr>
          <a:xfrm>
            <a:off x="5480632" y="3182073"/>
            <a:ext cx="1209656" cy="1209656"/>
            <a:chOff x="0" y="0"/>
            <a:chExt cx="495300" cy="495300"/>
          </a:xfrm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2AF506CF-873F-553A-9B5D-76B43A395F9B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DBCA7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02C704E4-F5F7-5F40-7478-33C34AF3E59D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8" name="Group 18">
            <a:extLst>
              <a:ext uri="{FF2B5EF4-FFF2-40B4-BE49-F238E27FC236}">
                <a16:creationId xmlns:a16="http://schemas.microsoft.com/office/drawing/2014/main" id="{D61D25E0-58AB-997A-5A06-77E8B57F2EA0}"/>
              </a:ext>
            </a:extLst>
          </p:cNvPr>
          <p:cNvGrpSpPr>
            <a:grpSpLocks noChangeAspect="1"/>
          </p:cNvGrpSpPr>
          <p:nvPr/>
        </p:nvGrpSpPr>
        <p:grpSpPr>
          <a:xfrm>
            <a:off x="3873140" y="3157990"/>
            <a:ext cx="1209656" cy="1209656"/>
            <a:chOff x="0" y="0"/>
            <a:chExt cx="495300" cy="495300"/>
          </a:xfrm>
        </p:grpSpPr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73373B7-4DF0-8623-9B76-E1E20477B372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E4745C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9DCF659F-88E1-39E1-F0B7-83A1ED6BF259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1" name="Group 21">
            <a:extLst>
              <a:ext uri="{FF2B5EF4-FFF2-40B4-BE49-F238E27FC236}">
                <a16:creationId xmlns:a16="http://schemas.microsoft.com/office/drawing/2014/main" id="{5B03B816-34F3-7D20-9225-FFC9F2086424}"/>
              </a:ext>
            </a:extLst>
          </p:cNvPr>
          <p:cNvGrpSpPr>
            <a:grpSpLocks noChangeAspect="1"/>
          </p:cNvGrpSpPr>
          <p:nvPr/>
        </p:nvGrpSpPr>
        <p:grpSpPr>
          <a:xfrm>
            <a:off x="7139212" y="3157990"/>
            <a:ext cx="1209656" cy="1209656"/>
            <a:chOff x="0" y="0"/>
            <a:chExt cx="495300" cy="495300"/>
          </a:xfrm>
        </p:grpSpPr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1A810746-4BF0-5A32-CC0B-79EC531005BA}"/>
                </a:ext>
              </a:extLst>
            </p:cNvPr>
            <p:cNvSpPr/>
            <p:nvPr/>
          </p:nvSpPr>
          <p:spPr>
            <a:xfrm>
              <a:off x="0" y="0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C83E21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FF11D981-444F-480D-0A62-80A897CC0F9C}"/>
                </a:ext>
              </a:extLst>
            </p:cNvPr>
            <p:cNvSpPr/>
            <p:nvPr/>
          </p:nvSpPr>
          <p:spPr>
            <a:xfrm>
              <a:off x="38100" y="38100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" name="TextBox 24">
            <a:extLst>
              <a:ext uri="{FF2B5EF4-FFF2-40B4-BE49-F238E27FC236}">
                <a16:creationId xmlns:a16="http://schemas.microsoft.com/office/drawing/2014/main" id="{CCDDDCDC-07E6-702A-2A06-C2BD3436D55E}"/>
              </a:ext>
            </a:extLst>
          </p:cNvPr>
          <p:cNvSpPr txBox="1"/>
          <p:nvPr/>
        </p:nvSpPr>
        <p:spPr>
          <a:xfrm>
            <a:off x="6699628" y="638282"/>
            <a:ext cx="267906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213"/>
              </a:lnSpc>
            </a:pPr>
            <a:r>
              <a:rPr lang="zh-TW" altLang="en-US" sz="2794" b="1" spc="279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如果你要預支外訓費用</a:t>
            </a:r>
            <a:endParaRPr lang="en-US" sz="2794" b="1" spc="279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EF318F58-8407-5353-D5BB-4A56D7C6229E}"/>
              </a:ext>
            </a:extLst>
          </p:cNvPr>
          <p:cNvSpPr txBox="1"/>
          <p:nvPr/>
        </p:nvSpPr>
        <p:spPr>
          <a:xfrm>
            <a:off x="356144" y="4746923"/>
            <a:ext cx="1378657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外訓申請通過</a:t>
            </a:r>
            <a:endParaRPr lang="en-US" altLang="zh-TW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27" name="TextBox 27">
            <a:extLst>
              <a:ext uri="{FF2B5EF4-FFF2-40B4-BE49-F238E27FC236}">
                <a16:creationId xmlns:a16="http://schemas.microsoft.com/office/drawing/2014/main" id="{4BE476D2-842A-061F-1408-64F887D9BBC2}"/>
              </a:ext>
            </a:extLst>
          </p:cNvPr>
          <p:cNvSpPr txBox="1"/>
          <p:nvPr/>
        </p:nvSpPr>
        <p:spPr>
          <a:xfrm>
            <a:off x="672586" y="3543792"/>
            <a:ext cx="724219" cy="417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B88B70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01.</a:t>
            </a: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0EEF3DE8-4B56-A105-792A-A1ABEB29AFC9}"/>
              </a:ext>
            </a:extLst>
          </p:cNvPr>
          <p:cNvSpPr txBox="1"/>
          <p:nvPr/>
        </p:nvSpPr>
        <p:spPr>
          <a:xfrm>
            <a:off x="2382062" y="3543474"/>
            <a:ext cx="724219" cy="417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</a:t>
            </a:r>
            <a:r>
              <a:rPr lang="en-US" altLang="zh-TW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2</a:t>
            </a:r>
            <a:r>
              <a:rPr lang="en-US" sz="2794" b="1" u="none" dirty="0">
                <a:solidFill>
                  <a:srgbClr val="B67F7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.</a:t>
            </a:r>
          </a:p>
        </p:txBody>
      </p:sp>
      <p:sp>
        <p:nvSpPr>
          <p:cNvPr id="30" name="TextBox 30">
            <a:extLst>
              <a:ext uri="{FF2B5EF4-FFF2-40B4-BE49-F238E27FC236}">
                <a16:creationId xmlns:a16="http://schemas.microsoft.com/office/drawing/2014/main" id="{D74B12D1-72CA-A228-18A7-37A7879F0F11}"/>
              </a:ext>
            </a:extLst>
          </p:cNvPr>
          <p:cNvSpPr txBox="1"/>
          <p:nvPr/>
        </p:nvSpPr>
        <p:spPr>
          <a:xfrm>
            <a:off x="4119898" y="3530434"/>
            <a:ext cx="724219" cy="4177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</a:t>
            </a:r>
            <a:r>
              <a:rPr lang="en-US" altLang="zh-TW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3</a:t>
            </a:r>
            <a:r>
              <a:rPr lang="en-US" sz="2794" b="1" u="none" dirty="0">
                <a:solidFill>
                  <a:srgbClr val="E4745C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.</a:t>
            </a:r>
          </a:p>
        </p:txBody>
      </p:sp>
      <p:sp>
        <p:nvSpPr>
          <p:cNvPr id="31" name="TextBox 31">
            <a:extLst>
              <a:ext uri="{FF2B5EF4-FFF2-40B4-BE49-F238E27FC236}">
                <a16:creationId xmlns:a16="http://schemas.microsoft.com/office/drawing/2014/main" id="{94F59959-1326-B199-1FE1-6853C403C517}"/>
              </a:ext>
            </a:extLst>
          </p:cNvPr>
          <p:cNvSpPr txBox="1"/>
          <p:nvPr/>
        </p:nvSpPr>
        <p:spPr>
          <a:xfrm>
            <a:off x="7381930" y="3553921"/>
            <a:ext cx="724219" cy="347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zh-TW" altLang="en-US" sz="1400" b="1" u="none" dirty="0">
                <a:solidFill>
                  <a:srgbClr val="C83E21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如何核銷</a:t>
            </a:r>
            <a:endParaRPr lang="en-US" sz="1400" b="1" u="none" dirty="0">
              <a:solidFill>
                <a:srgbClr val="C83E21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2" name="TextBox 32">
            <a:extLst>
              <a:ext uri="{FF2B5EF4-FFF2-40B4-BE49-F238E27FC236}">
                <a16:creationId xmlns:a16="http://schemas.microsoft.com/office/drawing/2014/main" id="{1B8C9CD6-B910-2028-4AB2-3153F3AD81B3}"/>
              </a:ext>
            </a:extLst>
          </p:cNvPr>
          <p:cNvSpPr txBox="1"/>
          <p:nvPr/>
        </p:nvSpPr>
        <p:spPr>
          <a:xfrm>
            <a:off x="3561916" y="4780991"/>
            <a:ext cx="184385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實際參訓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3" name="TextBox 33">
            <a:extLst>
              <a:ext uri="{FF2B5EF4-FFF2-40B4-BE49-F238E27FC236}">
                <a16:creationId xmlns:a16="http://schemas.microsoft.com/office/drawing/2014/main" id="{50A452AA-16EE-7496-4F2B-274847F7ECCE}"/>
              </a:ext>
            </a:extLst>
          </p:cNvPr>
          <p:cNvSpPr txBox="1"/>
          <p:nvPr/>
        </p:nvSpPr>
        <p:spPr>
          <a:xfrm>
            <a:off x="5168406" y="2530970"/>
            <a:ext cx="185572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外訓後核銷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974F6F52-3D1B-C1F2-1897-BBB2F1F146C1}"/>
              </a:ext>
            </a:extLst>
          </p:cNvPr>
          <p:cNvSpPr txBox="1"/>
          <p:nvPr/>
        </p:nvSpPr>
        <p:spPr>
          <a:xfrm>
            <a:off x="6459570" y="4806893"/>
            <a:ext cx="1983419" cy="2051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表單資料夾</a:t>
            </a:r>
            <a:endParaRPr lang="en-US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39" name="TextBox 39">
            <a:extLst>
              <a:ext uri="{FF2B5EF4-FFF2-40B4-BE49-F238E27FC236}">
                <a16:creationId xmlns:a16="http://schemas.microsoft.com/office/drawing/2014/main" id="{F24D0444-FD0D-CDA7-0B7D-2DC7474CC43B}"/>
              </a:ext>
            </a:extLst>
          </p:cNvPr>
          <p:cNvSpPr txBox="1"/>
          <p:nvPr/>
        </p:nvSpPr>
        <p:spPr>
          <a:xfrm>
            <a:off x="5010240" y="2026637"/>
            <a:ext cx="2172059" cy="3944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課後須檢附請款所需相關資料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依會計請款流程進行核銷</a:t>
            </a:r>
            <a:endParaRPr lang="en-US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F20F6639-BBF5-A6BA-5C11-7BA2034C6123}"/>
              </a:ext>
            </a:extLst>
          </p:cNvPr>
          <p:cNvSpPr txBox="1"/>
          <p:nvPr/>
        </p:nvSpPr>
        <p:spPr>
          <a:xfrm>
            <a:off x="5405775" y="5036717"/>
            <a:ext cx="4230294" cy="18306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找出「廠商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&amp;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員工請款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CR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單」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Vendor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Name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選擇你的名字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Purpose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of payment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請填：本單僅供核銷費用，不需付款</a:t>
            </a:r>
            <a:endParaRPr lang="en-US" altLang="zh-TW" sz="1200" dirty="0">
              <a:solidFill>
                <a:srgbClr val="301906"/>
              </a:solidFill>
              <a:latin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Item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選擇費用類型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AMT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輸入金額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Description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輸入外訓內容說明，並註明是外訓核銷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附件需附上外訓申請單、預支單、結訓證明、費用收據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簽核流程跟外訓申請單一樣，但是最後一關需加上會計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Subrina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Shen</a:t>
            </a:r>
          </a:p>
        </p:txBody>
      </p:sp>
      <p:sp>
        <p:nvSpPr>
          <p:cNvPr id="41" name="Freeform 41">
            <a:extLst>
              <a:ext uri="{FF2B5EF4-FFF2-40B4-BE49-F238E27FC236}">
                <a16:creationId xmlns:a16="http://schemas.microsoft.com/office/drawing/2014/main" id="{178FCE44-0CAA-4001-7B1B-0BAAC60A932E}"/>
              </a:ext>
            </a:extLst>
          </p:cNvPr>
          <p:cNvSpPr/>
          <p:nvPr/>
        </p:nvSpPr>
        <p:spPr>
          <a:xfrm rot="-2410391">
            <a:off x="8618065" y="1594922"/>
            <a:ext cx="2271071" cy="2553619"/>
          </a:xfrm>
          <a:custGeom>
            <a:avLst/>
            <a:gdLst/>
            <a:ahLst/>
            <a:cxnLst/>
            <a:rect l="l" t="t" r="r" b="b"/>
            <a:pathLst>
              <a:path w="2271071" h="2769599">
                <a:moveTo>
                  <a:pt x="0" y="0"/>
                </a:moveTo>
                <a:lnTo>
                  <a:pt x="2271071" y="0"/>
                </a:lnTo>
                <a:lnTo>
                  <a:pt x="2271071" y="2769599"/>
                </a:lnTo>
                <a:lnTo>
                  <a:pt x="0" y="27695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zh-TW" altLang="en-US"/>
          </a:p>
        </p:txBody>
      </p:sp>
      <p:sp>
        <p:nvSpPr>
          <p:cNvPr id="42" name="Freeform 42">
            <a:extLst>
              <a:ext uri="{FF2B5EF4-FFF2-40B4-BE49-F238E27FC236}">
                <a16:creationId xmlns:a16="http://schemas.microsoft.com/office/drawing/2014/main" id="{37BDE6A0-76A8-2CB6-F1B9-0A20588A218D}"/>
              </a:ext>
            </a:extLst>
          </p:cNvPr>
          <p:cNvSpPr/>
          <p:nvPr/>
        </p:nvSpPr>
        <p:spPr>
          <a:xfrm rot="17440992">
            <a:off x="2851905" y="5764750"/>
            <a:ext cx="2271071" cy="2769599"/>
          </a:xfrm>
          <a:custGeom>
            <a:avLst/>
            <a:gdLst/>
            <a:ahLst/>
            <a:cxnLst/>
            <a:rect l="l" t="t" r="r" b="b"/>
            <a:pathLst>
              <a:path w="2271071" h="2769599">
                <a:moveTo>
                  <a:pt x="0" y="0"/>
                </a:moveTo>
                <a:lnTo>
                  <a:pt x="2271071" y="0"/>
                </a:lnTo>
                <a:lnTo>
                  <a:pt x="2271071" y="2769599"/>
                </a:lnTo>
                <a:lnTo>
                  <a:pt x="0" y="27695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zh-TW" altLang="en-US"/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19146C42-27D9-332D-1ABA-3EB3A4A3B206}"/>
              </a:ext>
            </a:extLst>
          </p:cNvPr>
          <p:cNvSpPr txBox="1"/>
          <p:nvPr/>
        </p:nvSpPr>
        <p:spPr>
          <a:xfrm>
            <a:off x="1783293" y="2562136"/>
            <a:ext cx="1846647" cy="205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1648"/>
              </a:lnSpc>
              <a:spcBef>
                <a:spcPct val="0"/>
              </a:spcBef>
            </a:pPr>
            <a:r>
              <a:rPr lang="zh-TW" altLang="en-US" sz="1600" b="1" spc="80" dirty="0">
                <a:solidFill>
                  <a:srgbClr val="301906"/>
                </a:solidFill>
                <a:latin typeface="Kollektif Bold"/>
                <a:ea typeface="Kollektif Bold"/>
                <a:cs typeface="Kollektif Bold"/>
                <a:sym typeface="Kollektif Bold"/>
              </a:rPr>
              <a:t>申請預支</a:t>
            </a:r>
            <a:endParaRPr lang="en-US" altLang="zh-TW" sz="1600" b="1" spc="80" dirty="0">
              <a:solidFill>
                <a:srgbClr val="301906"/>
              </a:solidFill>
              <a:latin typeface="Kollektif Bold"/>
              <a:ea typeface="Kollektif Bold"/>
              <a:cs typeface="Kollektif Bold"/>
              <a:sym typeface="Kollektif Bold"/>
            </a:endParaRPr>
          </a:p>
        </p:txBody>
      </p:sp>
      <p:sp>
        <p:nvSpPr>
          <p:cNvPr id="46" name="TextBox 36">
            <a:extLst>
              <a:ext uri="{FF2B5EF4-FFF2-40B4-BE49-F238E27FC236}">
                <a16:creationId xmlns:a16="http://schemas.microsoft.com/office/drawing/2014/main" id="{220C5921-0AB3-D797-940E-FEB91E1C1AD6}"/>
              </a:ext>
            </a:extLst>
          </p:cNvPr>
          <p:cNvSpPr txBox="1"/>
          <p:nvPr/>
        </p:nvSpPr>
        <p:spPr>
          <a:xfrm>
            <a:off x="340079" y="794346"/>
            <a:ext cx="4784224" cy="16255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找出「廠商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&amp;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員工請款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CR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單」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Vendor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Name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選擇你的名字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Item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選擇預付員工款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AMT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輸入金額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Description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輸入外訓內容說明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請檢附報名畫面、課程及費用表、核准外訓申請單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簽核流程跟外訓申請單一樣</a:t>
            </a:r>
            <a:endParaRPr lang="en-US" altLang="zh-TW" sz="1200" dirty="0">
              <a:solidFill>
                <a:srgbClr val="301906"/>
              </a:solidFill>
              <a:latin typeface="Kollektif"/>
              <a:ea typeface="Kollektif"/>
              <a:cs typeface="Kollektif"/>
              <a:sym typeface="Kollektif"/>
            </a:endParaRPr>
          </a:p>
          <a:p>
            <a:pPr algn="ctr">
              <a:lnSpc>
                <a:spcPts val="1584"/>
              </a:lnSpc>
            </a:pP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但是最後一關需加上會計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Subrina</a:t>
            </a:r>
            <a:r>
              <a:rPr lang="zh-TW" altLang="en-US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 </a:t>
            </a:r>
            <a:r>
              <a:rPr lang="en-US" altLang="zh-TW" sz="1200" dirty="0">
                <a:solidFill>
                  <a:srgbClr val="301906"/>
                </a:solidFill>
                <a:latin typeface="Kollektif"/>
                <a:ea typeface="Kollektif"/>
                <a:cs typeface="Kollektif"/>
                <a:sym typeface="Kollektif"/>
              </a:rPr>
              <a:t>Shen</a:t>
            </a:r>
          </a:p>
        </p:txBody>
      </p:sp>
      <p:sp>
        <p:nvSpPr>
          <p:cNvPr id="25" name="TextBox 30">
            <a:extLst>
              <a:ext uri="{FF2B5EF4-FFF2-40B4-BE49-F238E27FC236}">
                <a16:creationId xmlns:a16="http://schemas.microsoft.com/office/drawing/2014/main" id="{C232E2A1-DAE2-B75D-C6F6-2342B03CC45E}"/>
              </a:ext>
            </a:extLst>
          </p:cNvPr>
          <p:cNvSpPr txBox="1"/>
          <p:nvPr/>
        </p:nvSpPr>
        <p:spPr>
          <a:xfrm>
            <a:off x="5735351" y="3553920"/>
            <a:ext cx="724219" cy="4177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213"/>
              </a:lnSpc>
              <a:spcBef>
                <a:spcPct val="0"/>
              </a:spcBef>
            </a:pPr>
            <a:r>
              <a:rPr lang="en-US" sz="2794" b="1" u="none" dirty="0">
                <a:solidFill>
                  <a:schemeClr val="accent6">
                    <a:lumMod val="75000"/>
                  </a:schemeClr>
                </a:solidFill>
                <a:latin typeface="Kollektif Bold"/>
                <a:ea typeface="Kollektif Bold"/>
                <a:cs typeface="Kollektif Bold"/>
                <a:sym typeface="Kollektif Bold"/>
              </a:rPr>
              <a:t>0</a:t>
            </a:r>
            <a:r>
              <a:rPr lang="en-US" altLang="zh-TW" sz="2794" b="1" dirty="0">
                <a:solidFill>
                  <a:schemeClr val="accent6">
                    <a:lumMod val="75000"/>
                  </a:schemeClr>
                </a:solidFill>
                <a:latin typeface="Kollektif Bold"/>
                <a:ea typeface="Kollektif Bold"/>
                <a:cs typeface="Kollektif Bold"/>
                <a:sym typeface="Kollektif Bold"/>
              </a:rPr>
              <a:t>4</a:t>
            </a:r>
            <a:r>
              <a:rPr lang="en-US" sz="2794" b="1" u="none" dirty="0">
                <a:solidFill>
                  <a:schemeClr val="accent6">
                    <a:lumMod val="75000"/>
                  </a:schemeClr>
                </a:solidFill>
                <a:latin typeface="Kollektif Bold"/>
                <a:ea typeface="Kollektif Bold"/>
                <a:cs typeface="Kollektif Bold"/>
                <a:sym typeface="Kollektif Bol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51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7f6947-6e0a-4e70-827a-effaab4ed301">
      <Terms xmlns="http://schemas.microsoft.com/office/infopath/2007/PartnerControls"/>
    </lcf76f155ced4ddcb4097134ff3c332f>
    <TaxCatchAll xmlns="0dbaf6fa-ed9e-4c29-9445-542c219d1d5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5C5604984DF4199A806C3D9F587B4" ma:contentTypeVersion="13" ma:contentTypeDescription="Create a new document." ma:contentTypeScope="" ma:versionID="3f2f44265b107e28a8903d2c6ab5c499">
  <xsd:schema xmlns:xsd="http://www.w3.org/2001/XMLSchema" xmlns:xs="http://www.w3.org/2001/XMLSchema" xmlns:p="http://schemas.microsoft.com/office/2006/metadata/properties" xmlns:ns2="6d7f6947-6e0a-4e70-827a-effaab4ed301" xmlns:ns3="0dbaf6fa-ed9e-4c29-9445-542c219d1d51" targetNamespace="http://schemas.microsoft.com/office/2006/metadata/properties" ma:root="true" ma:fieldsID="8ffe4a90e0bb79b67965c4e61f3961d9" ns2:_="" ns3:_="">
    <xsd:import namespace="6d7f6947-6e0a-4e70-827a-effaab4ed301"/>
    <xsd:import namespace="0dbaf6fa-ed9e-4c29-9445-542c219d1d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f6947-6e0a-4e70-827a-effaab4ed3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bd84dd4-1c78-4f56-9fc2-1a1e2a2f38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af6fa-ed9e-4c29-9445-542c219d1d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c4f88eb-c3d8-457b-9cf1-f2255746d649}" ma:internalName="TaxCatchAll" ma:showField="CatchAllData" ma:web="0dbaf6fa-ed9e-4c29-9445-542c219d1d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F2D5B6-5B59-4DD3-845A-6FABA4D6AD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D69711-2702-4951-84C9-78C7606F768A}">
  <ds:schemaRefs>
    <ds:schemaRef ds:uri="http://schemas.microsoft.com/office/2006/metadata/properties"/>
    <ds:schemaRef ds:uri="http://schemas.microsoft.com/office/infopath/2007/PartnerControls"/>
    <ds:schemaRef ds:uri="6d7f6947-6e0a-4e70-827a-effaab4ed301"/>
    <ds:schemaRef ds:uri="0dbaf6fa-ed9e-4c29-9445-542c219d1d51"/>
  </ds:schemaRefs>
</ds:datastoreItem>
</file>

<file path=customXml/itemProps3.xml><?xml version="1.0" encoding="utf-8"?>
<ds:datastoreItem xmlns:ds="http://schemas.openxmlformats.org/officeDocument/2006/customXml" ds:itemID="{A33CDD1B-7FB3-4B15-83F6-872DC5F3A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7f6947-6e0a-4e70-827a-effaab4ed301"/>
    <ds:schemaRef ds:uri="0dbaf6fa-ed9e-4c29-9445-542c219d1d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401</Words>
  <Application>Microsoft Office PowerPoint</Application>
  <PresentationFormat>自訂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Kollektif</vt:lpstr>
      <vt:lpstr>Kollektif Bold</vt:lpstr>
      <vt:lpstr>Office Theme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Neutral Flowchart Template</dc:title>
  <cp:lastModifiedBy>Nina Lin</cp:lastModifiedBy>
  <cp:revision>16</cp:revision>
  <dcterms:created xsi:type="dcterms:W3CDTF">2006-08-16T00:00:00Z</dcterms:created>
  <dcterms:modified xsi:type="dcterms:W3CDTF">2024-12-30T04:50:33Z</dcterms:modified>
  <dc:identifier>DAGYHbkGJvk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e0e53c-4d26-49e4-ad77-afdf409a8d28_Enabled">
    <vt:lpwstr>true</vt:lpwstr>
  </property>
  <property fmtid="{D5CDD505-2E9C-101B-9397-08002B2CF9AE}" pid="3" name="MSIP_Label_50e0e53c-4d26-49e4-ad77-afdf409a8d28_SetDate">
    <vt:lpwstr>2024-12-03T02:03:53Z</vt:lpwstr>
  </property>
  <property fmtid="{D5CDD505-2E9C-101B-9397-08002B2CF9AE}" pid="4" name="MSIP_Label_50e0e53c-4d26-49e4-ad77-afdf409a8d28_Method">
    <vt:lpwstr>Privileged</vt:lpwstr>
  </property>
  <property fmtid="{D5CDD505-2E9C-101B-9397-08002B2CF9AE}" pid="5" name="MSIP_Label_50e0e53c-4d26-49e4-ad77-afdf409a8d28_Name">
    <vt:lpwstr>50e0e53c-4d26-49e4-ad77-afdf409a8d28</vt:lpwstr>
  </property>
  <property fmtid="{D5CDD505-2E9C-101B-9397-08002B2CF9AE}" pid="6" name="MSIP_Label_50e0e53c-4d26-49e4-ad77-afdf409a8d28_SiteId">
    <vt:lpwstr>5a7a259b-6730-404b-bc25-5c6c773229ca</vt:lpwstr>
  </property>
  <property fmtid="{D5CDD505-2E9C-101B-9397-08002B2CF9AE}" pid="7" name="MSIP_Label_50e0e53c-4d26-49e4-ad77-afdf409a8d28_ActionId">
    <vt:lpwstr>820a848e-0001-4653-b0f0-47c44cb35ad9</vt:lpwstr>
  </property>
  <property fmtid="{D5CDD505-2E9C-101B-9397-08002B2CF9AE}" pid="8" name="MSIP_Label_50e0e53c-4d26-49e4-ad77-afdf409a8d28_ContentBits">
    <vt:lpwstr>0</vt:lpwstr>
  </property>
  <property fmtid="{D5CDD505-2E9C-101B-9397-08002B2CF9AE}" pid="9" name="ContentTypeId">
    <vt:lpwstr>0x0101009AB5C5604984DF4199A806C3D9F587B4</vt:lpwstr>
  </property>
  <property fmtid="{D5CDD505-2E9C-101B-9397-08002B2CF9AE}" pid="10" name="MediaServiceImageTags">
    <vt:lpwstr/>
  </property>
</Properties>
</file>